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87" r:id="rId3"/>
    <p:sldMasterId id="2147483701" r:id="rId4"/>
    <p:sldMasterId id="2147483713" r:id="rId5"/>
    <p:sldMasterId id="2147483726" r:id="rId6"/>
    <p:sldMasterId id="2147483738" r:id="rId7"/>
    <p:sldMasterId id="2147483750" r:id="rId8"/>
    <p:sldMasterId id="2147483762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73" r:id="rId11"/>
    <p:sldId id="261" r:id="rId12"/>
    <p:sldId id="260" r:id="rId13"/>
    <p:sldId id="262" r:id="rId14"/>
    <p:sldId id="263" r:id="rId15"/>
    <p:sldId id="264" r:id="rId16"/>
    <p:sldId id="274" r:id="rId17"/>
    <p:sldId id="265" r:id="rId18"/>
    <p:sldId id="266" r:id="rId19"/>
    <p:sldId id="267" r:id="rId20"/>
    <p:sldId id="268" r:id="rId21"/>
    <p:sldId id="269" r:id="rId22"/>
    <p:sldId id="270" r:id="rId23"/>
    <p:sldId id="275" r:id="rId24"/>
  </p:sldIdLst>
  <p:sldSz cx="9144000" cy="6858000" type="screen4x3"/>
  <p:notesSz cx="6881813" cy="9167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>
              <a:defRPr sz="1200"/>
            </a:lvl1pPr>
          </a:lstStyle>
          <a:p>
            <a:fld id="{665E92FB-1236-418E-A8BA-69DDC1D7AC91}" type="datetimeFigureOut">
              <a:rPr lang="en-US" smtClean="0"/>
              <a:pPr/>
              <a:t>3/3/2014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2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707832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>
              <a:defRPr sz="1200"/>
            </a:lvl1pPr>
          </a:lstStyle>
          <a:p>
            <a:fld id="{3F859F61-EF9F-4692-87C2-33DD020E5F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DCFB90-6354-4D88-9EDD-688F40549627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5" tIns="45848" rIns="91695" bIns="4584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354711"/>
            <a:ext cx="5505450" cy="4125516"/>
          </a:xfrm>
          <a:prstGeom prst="rect">
            <a:avLst/>
          </a:prstGeom>
        </p:spPr>
        <p:txBody>
          <a:bodyPr vert="horz" lIns="91695" tIns="45848" rIns="91695" bIns="4584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2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707832"/>
            <a:ext cx="2982119" cy="458391"/>
          </a:xfrm>
          <a:prstGeom prst="rect">
            <a:avLst/>
          </a:prstGeom>
        </p:spPr>
        <p:txBody>
          <a:bodyPr vert="horz" lIns="91695" tIns="45848" rIns="91695" bIns="458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8C7EE4-AF62-4B59-8E5D-3E40DE43F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5105400"/>
            <a:ext cx="4495800" cy="937324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887149"/>
            <a:ext cx="4191000" cy="666051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BF0C-5363-41DF-B1C2-731DF405AB7E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2FC4-EEB0-4269-B3FE-F5D227020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5558-722B-448A-A1DA-2AAFD6F7C22A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E8FD-5D69-4BA3-BEDA-12FF9BA0C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45C6-6F28-455E-98F6-B6A7520E8CCD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4226-9D07-44C5-BDAB-B6F363C96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0" y="2362200"/>
            <a:ext cx="42672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0" y="990600"/>
            <a:ext cx="5105400" cy="11430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Your Title Goes Here</a:t>
            </a:r>
            <a:endParaRPr lang="en-US" dirty="0"/>
          </a:p>
        </p:txBody>
      </p:sp>
      <p:pic>
        <p:nvPicPr>
          <p:cNvPr id="10" name="Picture 9" descr="IMG_7639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00" t="8438" r="27500" b="32500"/>
          <a:stretch>
            <a:fillRect/>
          </a:stretch>
        </p:blipFill>
        <p:spPr>
          <a:xfrm>
            <a:off x="-457200" y="2057400"/>
            <a:ext cx="4876800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ar.gif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38600" y="2091268"/>
            <a:ext cx="4876800" cy="1947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7472-AE66-43A9-A922-7EAD2D90525E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0B51-731A-4668-A7BD-7EBAAA111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3 copi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65"/>
          <p:cNvGrpSpPr/>
          <p:nvPr userDrawn="1"/>
        </p:nvGrpSpPr>
        <p:grpSpPr>
          <a:xfrm rot="10800000">
            <a:off x="467544" y="6425952"/>
            <a:ext cx="8082147" cy="43204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9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Группа 65"/>
          <p:cNvGrpSpPr/>
          <p:nvPr userDrawn="1"/>
        </p:nvGrpSpPr>
        <p:grpSpPr>
          <a:xfrm>
            <a:off x="539552" y="0"/>
            <a:ext cx="8082147" cy="43204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29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oup 42"/>
          <p:cNvGrpSpPr/>
          <p:nvPr userDrawn="1"/>
        </p:nvGrpSpPr>
        <p:grpSpPr>
          <a:xfrm>
            <a:off x="-394166" y="0"/>
            <a:ext cx="9932332" cy="6858000"/>
            <a:chOff x="-382404" y="0"/>
            <a:chExt cx="9932332" cy="6858000"/>
          </a:xfrm>
        </p:grpSpPr>
        <p:grpSp>
          <p:nvGrpSpPr>
            <p:cNvPr id="4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42"/>
          <p:cNvGrpSpPr/>
          <p:nvPr userDrawn="1"/>
        </p:nvGrpSpPr>
        <p:grpSpPr>
          <a:xfrm>
            <a:off x="-394166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70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7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4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1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76"/>
              <p:cNvSpPr/>
              <p:nvPr userDrawn="1"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62"/>
            <p:cNvSpPr/>
            <p:nvPr userDrawn="1"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3" name="Rectangle 74"/>
          <p:cNvSpPr/>
          <p:nvPr userDrawn="1"/>
        </p:nvSpPr>
        <p:spPr>
          <a:xfrm>
            <a:off x="0" y="0"/>
            <a:ext cx="8100392" cy="6858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24CC-0F27-4155-82D0-49A49B4C2FF1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9954-22F3-4046-8B0A-DB992A250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E4E4E4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8714-0E88-43BE-9227-E33313AD417F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4902-2880-469B-B7C1-6A7050E2A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31313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42"/>
          <p:cNvGrpSpPr/>
          <p:nvPr userDrawn="1"/>
        </p:nvGrpSpPr>
        <p:grpSpPr>
          <a:xfrm>
            <a:off x="-394166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70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7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4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1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76"/>
              <p:cNvSpPr/>
              <p:nvPr userDrawn="1"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Hexagon 62"/>
            <p:cNvSpPr/>
            <p:nvPr userDrawn="1"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3" name="Rectangle 74"/>
          <p:cNvSpPr/>
          <p:nvPr userDrawn="1"/>
        </p:nvSpPr>
        <p:spPr>
          <a:xfrm>
            <a:off x="0" y="0"/>
            <a:ext cx="8100392" cy="6858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6324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60960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2B28F-E3B1-4A2A-913A-811E95D9A85C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50CE3-4F35-449E-8DCC-1C9E9A6E76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3D62-377D-4F8B-89F8-A104BFDEB54A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A14B-A545-4C75-8436-26126974D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3448E-BDCE-41B5-B843-8C27C5CC92F6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8814E-6EB9-4929-A064-D273D2F369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45090-C5DE-4737-89E1-7DC0F331AD53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1ADD9-75CC-453E-B667-2B157F687A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33FDD-8521-4DC6-B426-B4DD4D27E1AE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913A-102C-437E-9E40-204B341D3D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349BD-989C-4F7B-8E99-CF990BB0E5CE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94E0E-45D9-4F94-8AF0-D7EA02A523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B59E6-5429-4D64-A704-C3041E5B3EB5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0A197-D2A4-4A08-9DFC-68154B3F06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3884B-EE26-46ED-B70A-F7134422FD83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7349-35FA-4B17-977A-E15AAD81B4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96FD5-993B-4690-897E-3BE438A9C8E8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9203-C121-46B8-AF32-CEBA37D502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617BE-99E7-482A-A7E2-880C5DBA5849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BCAEC-6776-433E-AE4A-68D2B30C28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38CB4-66A8-47CB-B560-537CB4724AD8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CAEF-133B-440C-B84C-0CC4B48372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8F714-02CF-45D1-8265-9BD4ABABCB41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4254F-0098-46C5-86DE-DB3B9CCA2C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2EE0-9A36-4CD3-98AD-954192CB0450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01AC-E29E-484F-91B7-20A800E8E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6324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60960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2B28F-E3B1-4A2A-913A-811E95D9A85C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50CE3-4F35-449E-8DCC-1C9E9A6E76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3448E-BDCE-41B5-B843-8C27C5CC92F6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8814E-6EB9-4929-A064-D273D2F369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45090-C5DE-4737-89E1-7DC0F331AD53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1ADD9-75CC-453E-B667-2B157F687A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33FDD-8521-4DC6-B426-B4DD4D27E1AE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6913A-102C-437E-9E40-204B341D3D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349BD-989C-4F7B-8E99-CF990BB0E5CE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94E0E-45D9-4F94-8AF0-D7EA02A523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B59E6-5429-4D64-A704-C3041E5B3EB5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0A197-D2A4-4A08-9DFC-68154B3F06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93884B-EE26-46ED-B70A-F7134422FD83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7349-35FA-4B17-977A-E15AAD81B4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96FD5-993B-4690-897E-3BE438A9C8E8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9203-C121-46B8-AF32-CEBA37D502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617BE-99E7-482A-A7E2-880C5DBA5849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BCAEC-6776-433E-AE4A-68D2B30C28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38CB4-66A8-47CB-B560-537CB4724AD8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7CAEF-133B-440C-B84C-0CC4B48372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FE0E-4FBB-4863-8DAA-8A8EF096ACF4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8779-F4F0-4B0F-93D4-2E3ED8626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8F714-02CF-45D1-8265-9BD4ABABCB41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4254F-0098-46C5-86DE-DB3B9CCA2C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105400"/>
            <a:ext cx="4800600" cy="6858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867400"/>
            <a:ext cx="41910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0ADA-965D-4046-A765-012BBA31B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DE16-5BB7-4AC7-9385-AF817C73B2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62A3-E764-4C25-9033-1B1C4EF755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A8C9-A077-410B-A5C0-B82D207EDD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AB45-B7DB-4812-A197-12E6966FEC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84AB-4E5E-4CD5-85E1-150FEDE471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C6FD-DEEE-41F0-8D72-7EE4D86AB1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F2D0-46AC-4003-BBD9-56A6A8CCA1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F9E4-0EE2-433F-ABE8-968D238F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DE89-3832-4066-AC5E-A15DE9536A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FA4F-61C0-467C-9861-36653C5D7C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DCB3-AFD2-4468-B06A-F0C1C381BD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B6FB-FADC-4C05-BDED-5D795A48B3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593B-B6C9-4E2A-8D2E-6BC03C81FB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1762-142C-408F-8BA3-02DD7B5F04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5DCA-7F99-4F35-AD05-CE948FB535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4922-61BA-4B0C-B8D8-0AE4D4CA1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A0D3-5FE4-4D2B-9001-CBD24FB472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5A8B-241F-469F-9F20-2E4CAAD4E7DB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119C-13ED-42FE-9F7F-A93675ABA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7707-DD66-4EF1-A100-50D52B4589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D6CA-2A70-4E59-9860-FBBF1A62B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C795-A6A5-486B-860E-668FDB299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A537-06CC-459A-81BB-A6CAC45037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105400"/>
            <a:ext cx="4800600" cy="6858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867400"/>
            <a:ext cx="41910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0ADA-965D-4046-A765-012BBA31B2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DE16-5BB7-4AC7-9385-AF817C73B2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62A3-E764-4C25-9033-1B1C4EF755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A8C9-A077-410B-A5C0-B82D207EDD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AB45-B7DB-4812-A197-12E6966FEC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84AB-4E5E-4CD5-85E1-150FEDE471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C6FD-DEEE-41F0-8D72-7EE4D86AB1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F2D0-46AC-4003-BBD9-56A6A8CCA1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F9E4-0EE2-433F-ABE8-968D238F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DE89-3832-4066-AC5E-A15DE9536A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FA4F-61C0-467C-9861-36653C5D7C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4DCB3-AFD2-4468-B06A-F0C1C381BD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B6FB-FADC-4C05-BDED-5D795A48B3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593B-B6C9-4E2A-8D2E-6BC03C81FB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1762-142C-408F-8BA3-02DD7B5F04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5DCA-7F99-4F35-AD05-CE948FB535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8826-48D1-467D-BD7F-CD6B548EEA55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832E-B0F5-4F59-9FE9-FC4D3C8C6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4922-61BA-4B0C-B8D8-0AE4D4CA1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A0D3-5FE4-4D2B-9001-CBD24FB472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7707-DD66-4EF1-A100-50D52B4589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D6CA-2A70-4E59-9860-FBBF1A62BF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C795-A6A5-486B-860E-668FDB299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A537-06CC-459A-81BB-A6CAC45037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B5D374-2256-4AAA-9F3D-DB30BBBE71D2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EFC5E3-5788-41B9-8465-A1012A57A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7639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9000" contrast="-25000"/>
          </a:blip>
          <a:srcRect l="32500" t="8438" r="27500" b="32500"/>
          <a:stretch>
            <a:fillRect/>
          </a:stretch>
        </p:blipFill>
        <p:spPr>
          <a:xfrm>
            <a:off x="-457200" y="2057400"/>
            <a:ext cx="4876800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792BAA-700A-41C0-84AE-3E6FA5DA024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F645A4-5DE9-4818-BF11-15D53EBD71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91D5FD-C7C4-444E-BD74-93ED0BC6AC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9C7FFF-6D7D-47A6-82AF-BE85652087C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582BD6-FC20-4557-852B-8433F8572D30}" type="slidenum">
              <a:rPr lang="en-US" smtClean="0">
                <a:solidFill>
                  <a:srgbClr val="31313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31313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rgbClr val="024E35"/>
              </a:solidFill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endParaRPr lang="en-US" sz="2400" dirty="0" smtClean="0">
              <a:solidFill>
                <a:srgbClr val="024E35"/>
              </a:solidFill>
              <a:latin typeface="Perpet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7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0" charset="0"/>
              </a:defRPr>
            </a:lvl1pPr>
          </a:lstStyle>
          <a:p>
            <a:fld id="{5C82FB17-57E7-4B09-9155-4CC5FC297D62}" type="datetime1">
              <a:rPr lang="en-US"/>
              <a:pPr/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0" charset="0"/>
              </a:defRPr>
            </a:lvl1pPr>
          </a:lstStyle>
          <a:p>
            <a:fld id="{2B00478D-946D-40D6-95CF-F2AA38102BE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0" charset="0"/>
              </a:defRPr>
            </a:lvl1pPr>
          </a:lstStyle>
          <a:p>
            <a:fld id="{5C82FB17-57E7-4B09-9155-4CC5FC297D62}" type="datetime1">
              <a:rPr lang="en-US">
                <a:ea typeface="ＭＳ Ｐゴシック" pitchFamily="30" charset="-128"/>
              </a:rPr>
              <a:pPr/>
              <a:t>3/3/2014</a:t>
            </a:fld>
            <a:endParaRPr lang="en-US" dirty="0">
              <a:ea typeface="ＭＳ Ｐゴシック" pitchFamily="3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0" charset="0"/>
              </a:defRPr>
            </a:lvl1pPr>
          </a:lstStyle>
          <a:p>
            <a:endParaRPr lang="en-US" dirty="0">
              <a:ea typeface="ＭＳ Ｐゴシック" pitchFamily="3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0" charset="0"/>
              </a:defRPr>
            </a:lvl1pPr>
          </a:lstStyle>
          <a:p>
            <a:fld id="{2B00478D-946D-40D6-95CF-F2AA38102BE0}" type="slidenum">
              <a:rPr lang="en-US">
                <a:ea typeface="ＭＳ Ｐゴシック" pitchFamily="30" charset="-128"/>
              </a:rPr>
              <a:pPr/>
              <a:t>‹#›</a:t>
            </a:fld>
            <a:endParaRPr lang="en-US" dirty="0">
              <a:ea typeface="ＭＳ Ｐゴシック" pitchFamily="3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0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731838"/>
            <a:ext cx="6934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75AA63-E747-4D16-859A-2FDB9B209B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FD081-4695-409B-BC95-25CB7885B3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731838"/>
            <a:ext cx="6934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75AA63-E747-4D16-859A-2FDB9B209B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4FD081-4695-409B-BC95-25CB7885B3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19600" y="4953000"/>
            <a:ext cx="4491038" cy="6286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ALL GROWN UP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81400" y="152400"/>
            <a:ext cx="5334000" cy="8382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PROJECT ADULTHOOD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715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 Looney</a:t>
            </a:r>
          </a:p>
          <a:p>
            <a:r>
              <a:rPr lang="en-US" dirty="0" smtClean="0"/>
              <a:t>Section Engineer’s Meeting Spring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CHECK AND RESOLVE ANY DISCREPANCIES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PROGRESS ESTIMATES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SEE GUIDANCE MANUAL CST 302</a:t>
            </a: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tx2"/>
                </a:solidFill>
              </a:rPr>
              <a:t>MUST</a:t>
            </a:r>
            <a:r>
              <a:rPr lang="en-US" dirty="0" smtClean="0">
                <a:solidFill>
                  <a:schemeClr val="tx2"/>
                </a:solidFill>
              </a:rPr>
              <a:t> BE </a:t>
            </a:r>
            <a:r>
              <a:rPr lang="en-US" b="1" dirty="0" smtClean="0">
                <a:solidFill>
                  <a:schemeClr val="tx2"/>
                </a:solidFill>
              </a:rPr>
              <a:t>CHECKED</a:t>
            </a:r>
            <a:r>
              <a:rPr lang="en-US" dirty="0" smtClean="0">
                <a:solidFill>
                  <a:schemeClr val="tx2"/>
                </a:solidFill>
              </a:rPr>
              <a:t> BEFORE BEING APPROVED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CHECK FUNDING LINES FOR ANY FLAGS BEFORE APPROVING</a:t>
            </a: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pPr lvl="0"/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43002" y="1375379"/>
            <a:ext cx="754568" cy="754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$</a:t>
            </a:r>
          </a:p>
        </p:txBody>
      </p:sp>
      <p:sp>
        <p:nvSpPr>
          <p:cNvPr id="20" name="Oval 19"/>
          <p:cNvSpPr/>
          <p:nvPr/>
        </p:nvSpPr>
        <p:spPr>
          <a:xfrm>
            <a:off x="1138594" y="2259300"/>
            <a:ext cx="754568" cy="754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$</a:t>
            </a:r>
            <a:endParaRPr lang="en-US" sz="28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43002" y="3143220"/>
            <a:ext cx="754568" cy="75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$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1143002" y="4027140"/>
            <a:ext cx="754568" cy="75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</a:rPr>
              <a:t>$</a:t>
            </a:r>
            <a:endParaRPr lang="en-US" sz="28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4724400" cy="1676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0" charset="0"/>
                <a:cs typeface="Tahoma" pitchFamily="30" charset="0"/>
              </a:rPr>
              <a:t>SECTION ENGINEER PUNCHLIST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3733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ARE WE DONE YET?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SECTION ENGINEER PUNCHLIST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0000"/>
                </a:solidFill>
                <a:ea typeface="굴림" pitchFamily="30" charset="-127"/>
              </a:rPr>
              <a:t>REFER TO SPECIFICATION SECTION 105.12</a:t>
            </a:r>
          </a:p>
          <a:p>
            <a:pPr eaLnBrk="1" hangingPunct="1">
              <a:lnSpc>
                <a:spcPct val="80000"/>
              </a:lnSpc>
            </a:pPr>
            <a:endParaRPr lang="en-US" altLang="ko-KR" sz="2200" dirty="0" smtClean="0">
              <a:solidFill>
                <a:srgbClr val="000000"/>
              </a:solidFill>
              <a:ea typeface="굴림" pitchFamily="30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b="1" dirty="0" smtClean="0">
                <a:solidFill>
                  <a:srgbClr val="000000"/>
                </a:solidFill>
                <a:ea typeface="굴림" pitchFamily="30" charset="-127"/>
              </a:rPr>
              <a:t>DURING LIFE </a:t>
            </a:r>
            <a:r>
              <a:rPr lang="en-US" altLang="ko-KR" sz="2400" dirty="0" smtClean="0">
                <a:solidFill>
                  <a:srgbClr val="000000"/>
                </a:solidFill>
                <a:ea typeface="굴림" pitchFamily="30" charset="-127"/>
              </a:rPr>
              <a:t>OF PROJECT, </a:t>
            </a:r>
            <a:r>
              <a:rPr lang="en-US" altLang="ko-KR" sz="2400" b="1" dirty="0" smtClean="0">
                <a:solidFill>
                  <a:srgbClr val="000000"/>
                </a:solidFill>
                <a:ea typeface="굴림" pitchFamily="30" charset="-127"/>
              </a:rPr>
              <a:t>PROVIDE WRITTEN </a:t>
            </a:r>
            <a:r>
              <a:rPr lang="en-US" altLang="ko-KR" sz="2400" dirty="0" smtClean="0">
                <a:solidFill>
                  <a:srgbClr val="000000"/>
                </a:solidFill>
                <a:ea typeface="굴림" pitchFamily="30" charset="-127"/>
              </a:rPr>
              <a:t>LIST OF CORRECTIVE WORK TO CONTRACTOR AND UPDATE AS NEEDED.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ea typeface="굴림" pitchFamily="30" charset="-127"/>
              </a:rPr>
              <a:t>MAKE SURE CONTRACTOR UNDERSTANDS PROJECT WILL </a:t>
            </a:r>
            <a:r>
              <a:rPr lang="en-US" altLang="ko-KR" sz="1800" b="1" i="1" u="sng" dirty="0" smtClean="0">
                <a:solidFill>
                  <a:srgbClr val="000000"/>
                </a:solidFill>
                <a:ea typeface="굴림" pitchFamily="30" charset="-127"/>
              </a:rPr>
              <a:t>NOT</a:t>
            </a:r>
            <a:r>
              <a:rPr lang="en-US" altLang="ko-KR" sz="1800" dirty="0" smtClean="0">
                <a:solidFill>
                  <a:srgbClr val="000000"/>
                </a:solidFill>
                <a:ea typeface="굴림" pitchFamily="30" charset="-127"/>
              </a:rPr>
              <a:t> BE CALLED COMPLETE UNTIL SECTION ENGINEER’S LIST IS COMPLETE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solidFill>
                  <a:srgbClr val="000000"/>
                </a:solidFill>
                <a:ea typeface="굴림" pitchFamily="30" charset="-127"/>
              </a:rPr>
              <a:t>WHEN WEATHER OR OTHER “COMPELLING” REASONS EXIST, SECTION ENGINEER CAN CALL PROJECT COMPLETE BEFORE PUNCHLIST IS COMPLETE AND LET ITEMS CARRY OVER TO FINAL INSPECTION REPORT.</a:t>
            </a:r>
          </a:p>
          <a:p>
            <a:pPr eaLnBrk="1" hangingPunct="1">
              <a:lnSpc>
                <a:spcPct val="80000"/>
              </a:lnSpc>
            </a:pPr>
            <a:endParaRPr lang="en-US" altLang="ko-KR" sz="2200" dirty="0" smtClean="0">
              <a:solidFill>
                <a:srgbClr val="000000"/>
              </a:solidFill>
              <a:ea typeface="굴림" pitchFamily="30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0000"/>
                </a:solidFill>
                <a:ea typeface="굴림" pitchFamily="30" charset="-127"/>
              </a:rPr>
              <a:t>IF USED PROPERLY, THE SECTION ENGINEER PUNCHLIST SHOULD GREATLY LIMIT THE LIST OF CORRECTIVE WORK INCLUDED ON FINAL INSPECTION REPORT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2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953000"/>
            <a:ext cx="58674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WORK COMPLETION NOTICE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4191000" cy="685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THE END”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858000" cy="1020763"/>
          </a:xfrm>
        </p:spPr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WORK COMPLETION NOTICE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705600" cy="4800600"/>
          </a:xfrm>
        </p:spPr>
        <p:txBody>
          <a:bodyPr/>
          <a:lstStyle/>
          <a:p>
            <a:r>
              <a:rPr lang="en-US" dirty="0" smtClean="0"/>
              <a:t>SPECIFICATION </a:t>
            </a:r>
            <a:r>
              <a:rPr lang="en-US" b="1" u="sng" dirty="0" smtClean="0"/>
              <a:t>SECTION 105.12</a:t>
            </a:r>
          </a:p>
          <a:p>
            <a:endParaRPr lang="en-US" dirty="0" smtClean="0"/>
          </a:p>
          <a:p>
            <a:r>
              <a:rPr lang="en-US" dirty="0" smtClean="0"/>
              <a:t>Generated from </a:t>
            </a:r>
            <a:r>
              <a:rPr lang="en-US" b="1" dirty="0" smtClean="0"/>
              <a:t>PROCESS LIST </a:t>
            </a:r>
            <a:r>
              <a:rPr lang="en-US" dirty="0" smtClean="0"/>
              <a:t>in </a:t>
            </a:r>
            <a:r>
              <a:rPr lang="en-US" b="1" dirty="0" smtClean="0"/>
              <a:t>SITEMANAGER</a:t>
            </a:r>
          </a:p>
          <a:p>
            <a:endParaRPr lang="en-US" dirty="0" smtClean="0"/>
          </a:p>
          <a:p>
            <a:r>
              <a:rPr lang="en-US" dirty="0" smtClean="0"/>
              <a:t>DATES ARE AUTO-FILLED IN FROM </a:t>
            </a:r>
            <a:r>
              <a:rPr lang="en-US" b="1" u="sng" dirty="0" smtClean="0"/>
              <a:t>KEY DATES</a:t>
            </a:r>
          </a:p>
          <a:p>
            <a:pPr lvl="1"/>
            <a:r>
              <a:rPr lang="en-US" sz="1600" dirty="0" smtClean="0"/>
              <a:t>COMPLETE KEY DATES IN SM BEFORE GENERATING REPORT</a:t>
            </a:r>
          </a:p>
          <a:p>
            <a:endParaRPr lang="en-US" dirty="0" smtClean="0"/>
          </a:p>
          <a:p>
            <a:r>
              <a:rPr lang="en-US" dirty="0" smtClean="0"/>
              <a:t>SEND COMPLETION NOTICE TO </a:t>
            </a:r>
            <a:r>
              <a:rPr lang="en-US" b="1" dirty="0" smtClean="0"/>
              <a:t>CONTRACTOR</a:t>
            </a:r>
            <a:r>
              <a:rPr lang="en-US" dirty="0" smtClean="0"/>
              <a:t>, </a:t>
            </a:r>
            <a:r>
              <a:rPr lang="en-US" b="1" dirty="0" smtClean="0"/>
              <a:t>DISTRICT TEBM FOR PD&amp;P </a:t>
            </a:r>
            <a:r>
              <a:rPr lang="en-US" dirty="0" smtClean="0"/>
              <a:t>AND </a:t>
            </a:r>
            <a:r>
              <a:rPr lang="en-US" b="1" dirty="0" smtClean="0"/>
              <a:t>CENTRAL OFFICE LIAISON</a:t>
            </a:r>
          </a:p>
          <a:p>
            <a:pPr lvl="1"/>
            <a:r>
              <a:rPr lang="en-US" sz="1600" b="1" dirty="0" smtClean="0"/>
              <a:t>SEE CONSTRUCTION MEMO 02-10</a:t>
            </a:r>
          </a:p>
          <a:p>
            <a:endParaRPr lang="en-US" sz="1800" dirty="0" smtClean="0"/>
          </a:p>
          <a:p>
            <a:r>
              <a:rPr lang="en-US" dirty="0" smtClean="0"/>
              <a:t>REPORT INCLUDES TYPES OF INSPECTIONS NEEDED</a:t>
            </a:r>
          </a:p>
          <a:p>
            <a:pPr lvl="1"/>
            <a:r>
              <a:rPr lang="en-US" sz="1600" dirty="0" smtClean="0"/>
              <a:t>TYPE “</a:t>
            </a:r>
            <a:r>
              <a:rPr lang="en-US" sz="1600" b="1" u="sng" dirty="0" smtClean="0"/>
              <a:t>YES</a:t>
            </a:r>
            <a:r>
              <a:rPr lang="en-US" sz="1600" dirty="0" smtClean="0"/>
              <a:t>” IN SM NEXT TO ALL TYPES OF INSPECTIONS REQUIRED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52800"/>
          </a:xfrm>
        </p:spPr>
        <p:txBody>
          <a:bodyPr/>
          <a:lstStyle/>
          <a:p>
            <a:r>
              <a:rPr lang="en-US" sz="3200" b="1" dirty="0" smtClean="0"/>
              <a:t>Contact Info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bg1"/>
                </a:solidFill>
              </a:rPr>
              <a:t>Matt.Looney@ky.gov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(502) 564-4780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ORDERS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5029200"/>
            <a:ext cx="7772400" cy="1500187"/>
          </a:xfrm>
        </p:spPr>
        <p:txBody>
          <a:bodyPr/>
          <a:lstStyle/>
          <a:p>
            <a:r>
              <a:rPr lang="en-US" sz="2400" i="1" dirty="0" smtClean="0"/>
              <a:t>You get to hear about this is the next presentation by BOB!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MYLARS &amp; CONSTRUCTION REVISIONS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/>
              <a:t>WHEN IS A CONSTRUCTION REVISION NECESSARY</a:t>
            </a:r>
          </a:p>
          <a:p>
            <a:pPr lvl="1" algn="r"/>
            <a:r>
              <a:rPr lang="en-US" sz="2400" dirty="0" smtClean="0"/>
              <a:t>RIGHT-OF-WAY CHANGE</a:t>
            </a:r>
          </a:p>
          <a:p>
            <a:pPr lvl="1" algn="r"/>
            <a:r>
              <a:rPr lang="en-US" sz="2400" dirty="0" smtClean="0"/>
              <a:t>TYPICAL SECTION CHANGE</a:t>
            </a:r>
          </a:p>
          <a:p>
            <a:pPr lvl="1" algn="r"/>
            <a:r>
              <a:rPr lang="en-US" sz="2400" dirty="0" smtClean="0"/>
              <a:t>MAJOR DESIGN FEATURE CHANGE</a:t>
            </a:r>
          </a:p>
          <a:p>
            <a:pPr lvl="1" algn="r"/>
            <a:endParaRPr lang="en-US" sz="2400" dirty="0" smtClean="0"/>
          </a:p>
          <a:p>
            <a:pPr algn="r"/>
            <a:r>
              <a:rPr lang="en-US" sz="2400" dirty="0" smtClean="0"/>
              <a:t>MYLARS No Longer Required 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400" b="1" dirty="0" smtClean="0"/>
              <a:t>REVISION NEEDS TO COME WITH DRAFT CHANGE ORDER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400" b="1" u="sng" dirty="0" smtClean="0"/>
              <a:t>GUIDANCE MANUAL CST-301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CAN’T WE ALL JUST GET ALONG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CLAIMS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SPECIFICATION </a:t>
            </a:r>
            <a:r>
              <a:rPr lang="en-US" sz="2800" b="1" u="sng" dirty="0" smtClean="0"/>
              <a:t>105.13</a:t>
            </a:r>
            <a:r>
              <a:rPr lang="en-US" sz="2800" dirty="0" smtClean="0"/>
              <a:t> &amp; </a:t>
            </a:r>
            <a:r>
              <a:rPr lang="en-US" sz="2800" dirty="0" smtClean="0"/>
              <a:t>CONSTRUCTION ENGINEER </a:t>
            </a:r>
            <a:r>
              <a:rPr lang="en-US" sz="2800" dirty="0" smtClean="0"/>
              <a:t>RESOURCE CENTER ON WEB</a:t>
            </a:r>
          </a:p>
          <a:p>
            <a:endParaRPr lang="en-US" sz="2000" dirty="0" smtClean="0"/>
          </a:p>
          <a:p>
            <a:r>
              <a:rPr lang="en-US" sz="2800" dirty="0" smtClean="0"/>
              <a:t>IF THERE IS AN IMPASSE, ADVISE CONTRACTOR THE CLAIMS PROCESS IS AVAILABLE</a:t>
            </a:r>
          </a:p>
          <a:p>
            <a:endParaRPr lang="en-US" sz="2000" dirty="0" smtClean="0"/>
          </a:p>
          <a:p>
            <a:r>
              <a:rPr lang="en-US" sz="2800" dirty="0" smtClean="0"/>
              <a:t>RESPOND WITHIN SPECIFIED TIMEFRAME TO NOTICE OF CHANGED CONDITION</a:t>
            </a:r>
          </a:p>
          <a:p>
            <a:endParaRPr lang="en-US" sz="2000" dirty="0" smtClean="0"/>
          </a:p>
          <a:p>
            <a:r>
              <a:rPr lang="en-US" sz="2800" dirty="0" smtClean="0"/>
              <a:t>CONTRACTOR IS RESPONSIBLE FOR TRACKING WORK</a:t>
            </a:r>
          </a:p>
          <a:p>
            <a:pPr lvl="1"/>
            <a:r>
              <a:rPr lang="en-US" sz="2300" dirty="0" smtClean="0"/>
              <a:t>SECTION ENGINEER PROVIDES FORM TC 63-11 PER SECTION 109.04.02 E</a:t>
            </a:r>
          </a:p>
          <a:p>
            <a:pPr lvl="1"/>
            <a:r>
              <a:rPr lang="en-US" sz="2300" b="1" dirty="0" smtClean="0"/>
              <a:t>SECTION ENGINEER SHOULD CHECK AND SIGN EACH DAY</a:t>
            </a:r>
          </a:p>
          <a:p>
            <a:pPr lvl="2"/>
            <a:r>
              <a:rPr lang="en-US" sz="1900" dirty="0" smtClean="0"/>
              <a:t>THIS IS HOW THE DEPARTMENT WILL ULTIMATELY CHECK ANY SUBMITTED CLAIM</a:t>
            </a:r>
          </a:p>
          <a:p>
            <a:endParaRPr lang="en-US" sz="1800" dirty="0" smtClean="0"/>
          </a:p>
          <a:p>
            <a:r>
              <a:rPr lang="en-US" sz="2800" dirty="0" smtClean="0"/>
              <a:t>IF A FORMAL CLAIM IS SUBMITTED, IT MUST BE EVALUATED ACCORDING TO </a:t>
            </a:r>
            <a:r>
              <a:rPr lang="en-US" sz="2800" b="1" u="sng" dirty="0" smtClean="0"/>
              <a:t>SECTION 105.13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GUIDANCE MANUAL CST 311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s-ES" dirty="0" smtClean="0"/>
              <a:t>VALUE ENGINEERING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895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CID XX-XXXX, project. A project barely buildable. Cabinet, we can build it better. We have the technology. We have the capability to build Kentucky's first bionic project. CID XX-XXXX will be that project. Better than it was before. Better, stronger, faster.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s-E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VALUE ENGINEERING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9831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SEE </a:t>
            </a:r>
            <a:r>
              <a:rPr lang="es-ES" sz="2400" b="1" u="sng" dirty="0" smtClean="0"/>
              <a:t>SPECIFICATION SECTION 111 </a:t>
            </a:r>
            <a:r>
              <a:rPr lang="es-ES" sz="2400" dirty="0" smtClean="0"/>
              <a:t>&amp; GUIDANCE MANUAL SECTION </a:t>
            </a:r>
            <a:r>
              <a:rPr lang="es-ES" sz="2400" b="1" u="sng" dirty="0" smtClean="0"/>
              <a:t>CST 312</a:t>
            </a:r>
          </a:p>
          <a:p>
            <a:r>
              <a:rPr lang="es-ES" sz="2400" dirty="0" smtClean="0"/>
              <a:t>ENSURE ALL INFORMATION REQUIRED BY SECTION 111.03.01 IS IN SUBMITTAL</a:t>
            </a:r>
          </a:p>
          <a:p>
            <a:pPr lvl="1"/>
            <a:r>
              <a:rPr lang="es-ES" sz="2000" b="1" dirty="0" smtClean="0"/>
              <a:t>DETAILED DESCRIPTION </a:t>
            </a:r>
            <a:r>
              <a:rPr lang="es-ES" sz="2000" dirty="0" smtClean="0"/>
              <a:t>OF WORK &amp; CHANGES</a:t>
            </a:r>
          </a:p>
          <a:p>
            <a:pPr lvl="1"/>
            <a:r>
              <a:rPr lang="es-ES" sz="2000" b="1" dirty="0" smtClean="0"/>
              <a:t>COMPLETE</a:t>
            </a:r>
            <a:r>
              <a:rPr lang="es-ES" sz="2000" dirty="0" smtClean="0"/>
              <a:t> SET OF PLANS &amp; CONSTRUCTION DETAILS</a:t>
            </a:r>
          </a:p>
          <a:p>
            <a:pPr lvl="1"/>
            <a:r>
              <a:rPr lang="es-ES" sz="2000" b="1" dirty="0" smtClean="0"/>
              <a:t>DETAILED COST ESTIMATE </a:t>
            </a:r>
            <a:r>
              <a:rPr lang="es-ES" sz="2000" dirty="0" smtClean="0"/>
              <a:t>FOR WORK PERFORMED UNDER EXISTING CONTRACT &amp; PROPOSED CHANGE</a:t>
            </a:r>
            <a:r>
              <a:rPr lang="es-ES" sz="2000" dirty="0"/>
              <a:t> </a:t>
            </a:r>
            <a:r>
              <a:rPr lang="es-ES" sz="2000" dirty="0" smtClean="0"/>
              <a:t>INCLUDING BREAKDOWN OF PRICING FOR LABOR, EQUIPMENT, MATERIALS, ETC.</a:t>
            </a:r>
          </a:p>
          <a:p>
            <a:pPr lvl="1"/>
            <a:r>
              <a:rPr lang="es-ES" sz="2000" b="1" dirty="0" smtClean="0"/>
              <a:t>DETAILED COST ESTIMATE </a:t>
            </a:r>
            <a:r>
              <a:rPr lang="es-ES" sz="2000" dirty="0" smtClean="0"/>
              <a:t>FOR NON-CONTRACT ITEMS</a:t>
            </a:r>
          </a:p>
          <a:p>
            <a:pPr lvl="1"/>
            <a:r>
              <a:rPr lang="es-ES" sz="2000" b="1" dirty="0" smtClean="0"/>
              <a:t>DETAILED CHANGES </a:t>
            </a:r>
            <a:r>
              <a:rPr lang="es-ES" sz="2000" dirty="0" smtClean="0"/>
              <a:t>IN FUTURE COSTS TO CABINET</a:t>
            </a:r>
          </a:p>
          <a:p>
            <a:pPr lvl="1"/>
            <a:r>
              <a:rPr lang="es-ES" sz="2000" dirty="0" smtClean="0"/>
              <a:t>WHAT </a:t>
            </a:r>
            <a:r>
              <a:rPr lang="es-ES" sz="2000" b="1" dirty="0" smtClean="0"/>
              <a:t>EFFECT</a:t>
            </a:r>
            <a:r>
              <a:rPr lang="es-ES" sz="2000" dirty="0" smtClean="0"/>
              <a:t> VE WILL HAVE ON </a:t>
            </a:r>
            <a:r>
              <a:rPr lang="es-ES" sz="2000" b="1" dirty="0" smtClean="0"/>
              <a:t>PROJECT COMPLETION DATE</a:t>
            </a:r>
          </a:p>
          <a:p>
            <a:r>
              <a:rPr lang="es-ES" sz="2400" dirty="0" smtClean="0"/>
              <a:t>DISTRICT REVIEWS VE PER SECTION 111.03.03</a:t>
            </a:r>
          </a:p>
        </p:txBody>
      </p:sp>
      <p:grpSp>
        <p:nvGrpSpPr>
          <p:cNvPr id="4" name="Группа 65"/>
          <p:cNvGrpSpPr/>
          <p:nvPr/>
        </p:nvGrpSpPr>
        <p:grpSpPr>
          <a:xfrm rot="10800000">
            <a:off x="-1" y="6516000"/>
            <a:ext cx="9144000" cy="43204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26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VALUE ENGINEERING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 err="1" smtClean="0"/>
              <a:t>District</a:t>
            </a:r>
            <a:r>
              <a:rPr lang="es-ES" sz="2800" dirty="0" smtClean="0"/>
              <a:t> </a:t>
            </a:r>
            <a:r>
              <a:rPr lang="es-ES" sz="2800" dirty="0" err="1" smtClean="0"/>
              <a:t>submits</a:t>
            </a:r>
            <a:r>
              <a:rPr lang="es-ES" sz="2800" dirty="0" smtClean="0"/>
              <a:t> </a:t>
            </a:r>
            <a:r>
              <a:rPr lang="es-ES" sz="2800" dirty="0" err="1" smtClean="0"/>
              <a:t>Value</a:t>
            </a:r>
            <a:r>
              <a:rPr lang="es-ES" sz="2800" dirty="0" smtClean="0"/>
              <a:t> </a:t>
            </a:r>
            <a:r>
              <a:rPr lang="es-ES" sz="2800" dirty="0" err="1" smtClean="0"/>
              <a:t>Engineering</a:t>
            </a:r>
            <a:r>
              <a:rPr lang="es-ES" sz="2800" dirty="0" smtClean="0"/>
              <a:t> </a:t>
            </a:r>
            <a:r>
              <a:rPr lang="es-ES" sz="2800" dirty="0" err="1" smtClean="0"/>
              <a:t>proposal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Central Office </a:t>
            </a:r>
            <a:r>
              <a:rPr lang="es-ES" sz="2800" dirty="0" err="1" smtClean="0"/>
              <a:t>Construction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Review</a:t>
            </a:r>
            <a:r>
              <a:rPr lang="es-ES" sz="2800" dirty="0" smtClean="0"/>
              <a:t> (</a:t>
            </a:r>
            <a:r>
              <a:rPr lang="es-ES" sz="2800" i="1" dirty="0" err="1" smtClean="0"/>
              <a:t>With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District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Recommendation</a:t>
            </a:r>
            <a:r>
              <a:rPr lang="es-ES" sz="2800" dirty="0" smtClean="0"/>
              <a:t>).</a:t>
            </a:r>
            <a:endParaRPr lang="es-ES" sz="2800" dirty="0" smtClean="0"/>
          </a:p>
          <a:p>
            <a:endParaRPr lang="es-ES" sz="2800" dirty="0" smtClean="0"/>
          </a:p>
          <a:p>
            <a:r>
              <a:rPr lang="es-ES" sz="2800" b="1" dirty="0" smtClean="0"/>
              <a:t>Director of </a:t>
            </a:r>
            <a:r>
              <a:rPr lang="es-ES" sz="2800" b="1" dirty="0" err="1" smtClean="0"/>
              <a:t>Construction</a:t>
            </a:r>
            <a:r>
              <a:rPr lang="es-ES" sz="2800" b="1" dirty="0" smtClean="0"/>
              <a:t> </a:t>
            </a:r>
            <a:r>
              <a:rPr lang="es-ES" sz="2800" dirty="0" err="1" smtClean="0"/>
              <a:t>makes</a:t>
            </a:r>
            <a:r>
              <a:rPr lang="es-ES" sz="2800" dirty="0" smtClean="0"/>
              <a:t> </a:t>
            </a:r>
            <a:r>
              <a:rPr lang="es-ES" sz="2800" dirty="0" err="1" smtClean="0"/>
              <a:t>decision</a:t>
            </a:r>
            <a:r>
              <a:rPr lang="es-ES" sz="2800" dirty="0" smtClean="0"/>
              <a:t> as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whether</a:t>
            </a:r>
            <a:r>
              <a:rPr lang="es-ES" sz="2800" dirty="0" smtClean="0"/>
              <a:t> 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accept</a:t>
            </a:r>
            <a:r>
              <a:rPr lang="es-ES" sz="2800" dirty="0" smtClean="0"/>
              <a:t> VECP and </a:t>
            </a:r>
            <a:r>
              <a:rPr lang="es-ES" sz="2800" dirty="0" err="1" smtClean="0"/>
              <a:t>informs</a:t>
            </a:r>
            <a:r>
              <a:rPr lang="es-ES" sz="2800" dirty="0" smtClean="0"/>
              <a:t> </a:t>
            </a:r>
            <a:r>
              <a:rPr lang="es-ES" sz="2800" dirty="0" err="1" smtClean="0"/>
              <a:t>Contractor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Letter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  <a:p>
            <a:r>
              <a:rPr lang="es-ES" sz="2800" dirty="0" err="1" smtClean="0"/>
              <a:t>If</a:t>
            </a:r>
            <a:r>
              <a:rPr lang="es-ES" sz="2800" dirty="0" smtClean="0"/>
              <a:t> </a:t>
            </a:r>
            <a:r>
              <a:rPr lang="es-ES" sz="2800" dirty="0" err="1" smtClean="0"/>
              <a:t>approved</a:t>
            </a:r>
            <a:r>
              <a:rPr lang="es-ES" sz="2800" dirty="0" smtClean="0"/>
              <a:t>, a </a:t>
            </a:r>
            <a:r>
              <a:rPr lang="es-ES" sz="2800" dirty="0" err="1" smtClean="0"/>
              <a:t>change</a:t>
            </a:r>
            <a:r>
              <a:rPr lang="es-ES" sz="2800" dirty="0" smtClean="0"/>
              <a:t> </a:t>
            </a:r>
            <a:r>
              <a:rPr lang="es-ES" sz="2800" dirty="0" err="1" smtClean="0"/>
              <a:t>order</a:t>
            </a:r>
            <a:r>
              <a:rPr lang="es-ES" sz="2800" dirty="0" smtClean="0"/>
              <a:t> </a:t>
            </a:r>
            <a:r>
              <a:rPr lang="es-ES" sz="2800" dirty="0" err="1" smtClean="0"/>
              <a:t>will</a:t>
            </a:r>
            <a:r>
              <a:rPr lang="es-ES" sz="2800" dirty="0" smtClean="0"/>
              <a:t> </a:t>
            </a:r>
            <a:r>
              <a:rPr lang="es-ES" sz="2800" dirty="0" err="1" smtClean="0"/>
              <a:t>be</a:t>
            </a:r>
            <a:r>
              <a:rPr lang="es-ES" sz="2800" dirty="0" smtClean="0"/>
              <a:t> </a:t>
            </a:r>
            <a:r>
              <a:rPr lang="es-ES" sz="2800" dirty="0" err="1" smtClean="0"/>
              <a:t>processed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pay</a:t>
            </a:r>
            <a:r>
              <a:rPr lang="es-ES" sz="2800" dirty="0" smtClean="0"/>
              <a:t> </a:t>
            </a:r>
            <a:r>
              <a:rPr lang="es-ES" sz="2800" dirty="0" err="1" smtClean="0"/>
              <a:t>Contractor</a:t>
            </a:r>
            <a:r>
              <a:rPr lang="es-ES" sz="2800" dirty="0" smtClean="0"/>
              <a:t>.</a:t>
            </a:r>
          </a:p>
        </p:txBody>
      </p:sp>
      <p:grpSp>
        <p:nvGrpSpPr>
          <p:cNvPr id="4" name="Группа 65"/>
          <p:cNvGrpSpPr/>
          <p:nvPr/>
        </p:nvGrpSpPr>
        <p:grpSpPr>
          <a:xfrm rot="10800000">
            <a:off x="-1" y="6516000"/>
            <a:ext cx="9144000" cy="43204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26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PROGRESS ESTIMATES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SHOW ME THE MONEY!!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71732_template">
  <a:themeElements>
    <a:clrScheme name="green &amp; yellow">
      <a:dk1>
        <a:srgbClr val="000000"/>
      </a:dk1>
      <a:lt1>
        <a:srgbClr val="000000"/>
      </a:lt1>
      <a:dk2>
        <a:srgbClr val="1F497D"/>
      </a:dk2>
      <a:lt2>
        <a:srgbClr val="4E9E00"/>
      </a:lt2>
      <a:accent1>
        <a:srgbClr val="EDC201"/>
      </a:accent1>
      <a:accent2>
        <a:srgbClr val="2C4000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A075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P10192182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P10248367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M_financial_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P101983134_template">
  <a:themeElements>
    <a:clrScheme name="graph">
      <a:dk1>
        <a:srgbClr val="FFFFFF"/>
      </a:dk1>
      <a:lt1>
        <a:srgbClr val="FFFFFF"/>
      </a:lt1>
      <a:dk2>
        <a:srgbClr val="1F497D"/>
      </a:dk2>
      <a:lt2>
        <a:srgbClr val="141C42"/>
      </a:lt2>
      <a:accent1>
        <a:srgbClr val="565E7A"/>
      </a:accent1>
      <a:accent2>
        <a:srgbClr val="B9C5EB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6275B2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P101983134_template">
  <a:themeElements>
    <a:clrScheme name="graph">
      <a:dk1>
        <a:srgbClr val="FFFFFF"/>
      </a:dk1>
      <a:lt1>
        <a:srgbClr val="FFFFFF"/>
      </a:lt1>
      <a:dk2>
        <a:srgbClr val="1F497D"/>
      </a:dk2>
      <a:lt2>
        <a:srgbClr val="141C42"/>
      </a:lt2>
      <a:accent1>
        <a:srgbClr val="565E7A"/>
      </a:accent1>
      <a:accent2>
        <a:srgbClr val="B9C5EB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6275B2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P101967737_template">
  <a:themeElements>
    <a:clrScheme name="Custom 54">
      <a:dk1>
        <a:sysClr val="windowText" lastClr="000000"/>
      </a:dk1>
      <a:lt1>
        <a:srgbClr val="000000"/>
      </a:lt1>
      <a:dk2>
        <a:srgbClr val="1F497D"/>
      </a:dk2>
      <a:lt2>
        <a:srgbClr val="E4E3C9"/>
      </a:lt2>
      <a:accent1>
        <a:srgbClr val="F2A5A1"/>
      </a:accent1>
      <a:accent2>
        <a:srgbClr val="C0504D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AF9E6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P101967737_template">
  <a:themeElements>
    <a:clrScheme name="Custom 54">
      <a:dk1>
        <a:sysClr val="windowText" lastClr="000000"/>
      </a:dk1>
      <a:lt1>
        <a:srgbClr val="000000"/>
      </a:lt1>
      <a:dk2>
        <a:srgbClr val="1F497D"/>
      </a:dk2>
      <a:lt2>
        <a:srgbClr val="E4E3C9"/>
      </a:lt2>
      <a:accent1>
        <a:srgbClr val="F2A5A1"/>
      </a:accent1>
      <a:accent2>
        <a:srgbClr val="C0504D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AF9E6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018AD7-A9EE-4555-B646-10B7E48A40B8}"/>
</file>

<file path=customXml/itemProps2.xml><?xml version="1.0" encoding="utf-8"?>
<ds:datastoreItem xmlns:ds="http://schemas.openxmlformats.org/officeDocument/2006/customXml" ds:itemID="{1A3600F0-9308-4565-9ED5-4121AC899DF2}"/>
</file>

<file path=customXml/itemProps3.xml><?xml version="1.0" encoding="utf-8"?>
<ds:datastoreItem xmlns:ds="http://schemas.openxmlformats.org/officeDocument/2006/customXml" ds:itemID="{9B1B6E11-3FB6-4B37-93F5-3154D9442C9C}"/>
</file>

<file path=docProps/app.xml><?xml version="1.0" encoding="utf-8"?>
<Properties xmlns="http://schemas.openxmlformats.org/officeDocument/2006/extended-properties" xmlns:vt="http://schemas.openxmlformats.org/officeDocument/2006/docPropsVTypes">
  <Template>TP101971732_template</Template>
  <TotalTime>1438</TotalTime>
  <Words>570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TP101971732_template</vt:lpstr>
      <vt:lpstr>1_TP101921827_template</vt:lpstr>
      <vt:lpstr>TP102483674_template</vt:lpstr>
      <vt:lpstr>PM_financial_puzzle</vt:lpstr>
      <vt:lpstr>TP101983134_template</vt:lpstr>
      <vt:lpstr>1_TP101983134_template</vt:lpstr>
      <vt:lpstr>TP101967737_template</vt:lpstr>
      <vt:lpstr>1_TP101967737_template</vt:lpstr>
      <vt:lpstr>PROJECT ADULTHOOD</vt:lpstr>
      <vt:lpstr>CHANGE ORDERS </vt:lpstr>
      <vt:lpstr>MYLARS &amp; CONSTRUCTION REVISIONS</vt:lpstr>
      <vt:lpstr>CLAIMS</vt:lpstr>
      <vt:lpstr>CLAIMS</vt:lpstr>
      <vt:lpstr>VALUE ENGINEERING</vt:lpstr>
      <vt:lpstr>VALUE ENGINEERING</vt:lpstr>
      <vt:lpstr>VALUE ENGINEERING</vt:lpstr>
      <vt:lpstr>PROGRESS ESTIMATES</vt:lpstr>
      <vt:lpstr>PROGRESS ESTIMATES</vt:lpstr>
      <vt:lpstr>SECTION ENGINEER PUNCHLIST</vt:lpstr>
      <vt:lpstr>SECTION ENGINEER PUNCHLIST</vt:lpstr>
      <vt:lpstr>WORK COMPLETION NOTICE</vt:lpstr>
      <vt:lpstr>WORK COMPLETION NOTICE</vt:lpstr>
      <vt:lpstr>QUESTIONS?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ADULTHOOD</dc:title>
  <dc:subject/>
  <dc:creator>Rob Harris</dc:creator>
  <cp:keywords/>
  <dc:description/>
  <cp:lastModifiedBy>KYTC</cp:lastModifiedBy>
  <cp:revision>76</cp:revision>
  <dcterms:created xsi:type="dcterms:W3CDTF">2011-02-15T19:27:35Z</dcterms:created>
  <dcterms:modified xsi:type="dcterms:W3CDTF">2014-03-03T17:21:29Z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TC101971733</vt:lpwstr>
  </property>
  <property fmtid="{D5CDD505-2E9C-101B-9397-08002B2CF9AE}" pid="3" name="ContentTypeId">
    <vt:lpwstr>0x010100112A7B6F1E46774DBD5C7F1DD129BFD5</vt:lpwstr>
  </property>
</Properties>
</file>